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Bahnschrift Condensed" panose="020B0502040204020203" pitchFamily="34" charset="0"/>
      <p:regular r:id="rId12"/>
      <p:bold r:id="rId13"/>
    </p:embeddedFont>
    <p:embeddedFont>
      <p:font typeface="Inter" panose="020B0604020202020204" charset="0"/>
      <p:regular r:id="rId14"/>
    </p:embeddedFont>
    <p:embeddedFont>
      <p:font typeface="Rockwell Condensed" panose="02060603050405020104" pitchFamily="18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492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131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Condensed" panose="020B0502040204020203" pitchFamily="34" charset="0"/>
                <a:ea typeface="Petrona Bold"/>
                <a:cs typeface="Petrona Bold" pitchFamily="34" charset="-120"/>
              </a:rPr>
              <a:t>Calculator</a:t>
            </a:r>
            <a:r>
              <a:rPr lang="en-US" sz="4650" b="1" dirty="0">
                <a:solidFill>
                  <a:srgbClr val="000000"/>
                </a:solidFill>
                <a:latin typeface="Bahnschrift Condensed" panose="020B0502040204020203" pitchFamily="34" charset="0"/>
                <a:ea typeface="Petrona Bold" pitchFamily="34" charset="-122"/>
                <a:cs typeface="Petrona Bold" pitchFamily="34" charset="-120"/>
              </a:rPr>
              <a:t> GUI</a:t>
            </a:r>
            <a:endParaRPr lang="en-US" sz="4650" dirty="0">
              <a:latin typeface="Bahnschrift Condensed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45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multi-functional scientific &amp; converter calculator — built with Python and Tkinter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934307"/>
            <a:ext cx="1925955" cy="426244"/>
          </a:xfrm>
          <a:prstGeom prst="roundRect">
            <a:avLst>
              <a:gd name="adj" fmla="val 17880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6416277" y="5002292"/>
            <a:ext cx="17898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PROJECT-2</a:t>
            </a:r>
            <a:endParaRPr lang="en-US" sz="2000" b="1" dirty="0"/>
          </a:p>
        </p:txBody>
      </p:sp>
      <p:sp>
        <p:nvSpPr>
          <p:cNvPr id="7" name="Shape 4"/>
          <p:cNvSpPr/>
          <p:nvPr/>
        </p:nvSpPr>
        <p:spPr>
          <a:xfrm>
            <a:off x="8319493" y="4926687"/>
            <a:ext cx="2560710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007EB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463200" y="5002292"/>
            <a:ext cx="232912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MONALISHA DAS</a:t>
            </a:r>
            <a:endParaRPr lang="en-US" sz="2000" b="1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BFBBDFAC-01A9-18A6-1DDB-4C05B127184F}"/>
              </a:ext>
            </a:extLst>
          </p:cNvPr>
          <p:cNvSpPr/>
          <p:nvPr/>
        </p:nvSpPr>
        <p:spPr>
          <a:xfrm>
            <a:off x="6280189" y="20531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IN" sz="4800" dirty="0">
                <a:latin typeface="Rockwell Condensed" panose="02060603050405020104" pitchFamily="18" charset="0"/>
              </a:rPr>
              <a:t>NEXT HIKES IT SOLUTION</a:t>
            </a:r>
            <a:endParaRPr lang="en-US" sz="46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60F0F5-6698-82C4-8CB6-54E203701B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14" y="2199596"/>
            <a:ext cx="621573" cy="6215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9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Condensed" panose="020B0502040204020203" pitchFamily="34" charset="0"/>
                <a:ea typeface="Petrona Bold" pitchFamily="34" charset="-122"/>
                <a:cs typeface="Petrona Bold" pitchFamily="34" charset="-120"/>
              </a:rPr>
              <a:t>Project Objective</a:t>
            </a:r>
            <a:endParaRPr lang="en-US" sz="4650" dirty="0">
              <a:latin typeface="Bahnschrift Condensed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83416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Times New Roman" panose="02020603050405020304" pitchFamily="18" charset="0"/>
              </a:rPr>
              <a:t>Build an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Times New Roman" panose="02020603050405020304" pitchFamily="18" charset="0"/>
              </a:rPr>
              <a:t>all-in-one calculator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Times New Roman" panose="02020603050405020304" pitchFamily="18" charset="0"/>
              </a:rPr>
              <a:t> with a modern UI, multiple utilities, and real-time computation — all in a single desktop app.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15120"/>
            <a:ext cx="7556421" cy="2664619"/>
          </a:xfrm>
          <a:prstGeom prst="roundRect">
            <a:avLst>
              <a:gd name="adj" fmla="val 357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822740"/>
            <a:ext cx="3770590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40495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Modern UI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14624" y="4557713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Hover effects &amp; clean layout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058400" y="3822740"/>
            <a:ext cx="3770590" cy="1324689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10" name="Shape 7"/>
          <p:cNvSpPr/>
          <p:nvPr/>
        </p:nvSpPr>
        <p:spPr>
          <a:xfrm>
            <a:off x="10058400" y="3822740"/>
            <a:ext cx="30480" cy="1324689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Text 8"/>
          <p:cNvSpPr/>
          <p:nvPr/>
        </p:nvSpPr>
        <p:spPr>
          <a:xfrm>
            <a:off x="10285214" y="40495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Multi-Utility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5214" y="4557713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Science + conversions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5147429"/>
            <a:ext cx="7541181" cy="1324689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7810" y="5147429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374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Real-Time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514624" y="58824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computation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423" y="4063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Condensed" panose="020B0502040204020203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4650" dirty="0">
              <a:latin typeface="Bahnschrift Condensed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73" y="1563156"/>
            <a:ext cx="1767840" cy="10925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4588" y="28619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Scientific Calculator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14588" y="329170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Trig, log, memory &amp; real-time evaluation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14469" y="59601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Unit Converters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14588" y="649138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Length, mass, temp, speed &amp; more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904" y="1563156"/>
            <a:ext cx="1767840" cy="10925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53956" y="2861903"/>
            <a:ext cx="3048119" cy="429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Page Navigation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4653957" y="3291705"/>
            <a:ext cx="3048119" cy="429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page switching via controller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653956" y="59601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Modern UI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4653957" y="6491382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Hover effects &amp; polished design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367042-F1C1-C0A3-5F48-94873181AF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56" t="1186" r="2610" b="1513"/>
          <a:stretch>
            <a:fillRect/>
          </a:stretch>
        </p:blipFill>
        <p:spPr>
          <a:xfrm>
            <a:off x="8864404" y="960699"/>
            <a:ext cx="4110816" cy="664386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B3C87670-676A-2FA0-98D5-7D5444E36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73" y="4686921"/>
            <a:ext cx="1767840" cy="1092518"/>
          </a:xfrm>
          <a:prstGeom prst="rect">
            <a:avLst/>
          </a:prstGeom>
        </p:spPr>
      </p:pic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65B33D3C-9234-D442-7DD2-CE5D44B51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904" y="4686921"/>
            <a:ext cx="1767840" cy="10925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695325"/>
            <a:ext cx="5243751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Bahnschrift Condensed" panose="020B0502040204020203" pitchFamily="34" charset="0"/>
                <a:ea typeface="Petrona Bold" pitchFamily="34" charset="-122"/>
                <a:cs typeface="Petrona Bold" pitchFamily="34" charset="-120"/>
              </a:rPr>
              <a:t>Libraries Used</a:t>
            </a:r>
            <a:endParaRPr lang="en-US" sz="4100" dirty="0">
              <a:latin typeface="Bahnschrift Condensed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75" y="2352080"/>
            <a:ext cx="7963257" cy="444460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13225" y="1812488"/>
            <a:ext cx="4288750" cy="1249085"/>
          </a:xfrm>
          <a:prstGeom prst="roundRect">
            <a:avLst>
              <a:gd name="adj" fmla="val 878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590365" y="1812488"/>
            <a:ext cx="91440" cy="1249085"/>
          </a:xfrm>
          <a:prstGeom prst="roundRect">
            <a:avLst>
              <a:gd name="adj" fmla="val 91755"/>
            </a:avLst>
          </a:prstGeom>
          <a:solidFill>
            <a:srgbClr val="007EBD"/>
          </a:solidFill>
          <a:ln/>
        </p:spPr>
      </p:sp>
      <p:sp>
        <p:nvSpPr>
          <p:cNvPr id="6" name="Text 3"/>
          <p:cNvSpPr/>
          <p:nvPr/>
        </p:nvSpPr>
        <p:spPr>
          <a:xfrm>
            <a:off x="9904333" y="2035016"/>
            <a:ext cx="262187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Python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04333" y="2538532"/>
            <a:ext cx="377511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language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9613225" y="3237428"/>
            <a:ext cx="4288750" cy="1249085"/>
          </a:xfrm>
          <a:prstGeom prst="roundRect">
            <a:avLst>
              <a:gd name="adj" fmla="val 878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590365" y="3237428"/>
            <a:ext cx="91440" cy="1249085"/>
          </a:xfrm>
          <a:prstGeom prst="roundRect">
            <a:avLst>
              <a:gd name="adj" fmla="val 91755"/>
            </a:avLst>
          </a:prstGeom>
          <a:solidFill>
            <a:srgbClr val="007EBD"/>
          </a:solidFill>
          <a:ln/>
        </p:spPr>
      </p:sp>
      <p:sp>
        <p:nvSpPr>
          <p:cNvPr id="10" name="Text 7"/>
          <p:cNvSpPr/>
          <p:nvPr/>
        </p:nvSpPr>
        <p:spPr>
          <a:xfrm>
            <a:off x="9904333" y="3459956"/>
            <a:ext cx="262187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Tkinter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904333" y="3963472"/>
            <a:ext cx="377511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 framework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13225" y="4662368"/>
            <a:ext cx="4288750" cy="1249085"/>
          </a:xfrm>
          <a:prstGeom prst="roundRect">
            <a:avLst>
              <a:gd name="adj" fmla="val 878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590365" y="4662368"/>
            <a:ext cx="91440" cy="1249085"/>
          </a:xfrm>
          <a:prstGeom prst="roundRect">
            <a:avLst>
              <a:gd name="adj" fmla="val 91755"/>
            </a:avLst>
          </a:prstGeom>
          <a:solidFill>
            <a:srgbClr val="007EBD"/>
          </a:solidFill>
          <a:ln/>
        </p:spPr>
      </p:sp>
      <p:sp>
        <p:nvSpPr>
          <p:cNvPr id="14" name="Text 11"/>
          <p:cNvSpPr/>
          <p:nvPr/>
        </p:nvSpPr>
        <p:spPr>
          <a:xfrm>
            <a:off x="9904333" y="4884896"/>
            <a:ext cx="262187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Math Library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04333" y="5388412"/>
            <a:ext cx="377511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Scientific functions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9613225" y="6087308"/>
            <a:ext cx="4288750" cy="1249085"/>
          </a:xfrm>
          <a:prstGeom prst="roundRect">
            <a:avLst>
              <a:gd name="adj" fmla="val 878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590365" y="6087308"/>
            <a:ext cx="91440" cy="1249085"/>
          </a:xfrm>
          <a:prstGeom prst="roundRect">
            <a:avLst>
              <a:gd name="adj" fmla="val 91755"/>
            </a:avLst>
          </a:prstGeom>
          <a:solidFill>
            <a:srgbClr val="007EBD"/>
          </a:solidFill>
          <a:ln/>
        </p:spPr>
      </p:sp>
      <p:sp>
        <p:nvSpPr>
          <p:cNvPr id="18" name="Text 15"/>
          <p:cNvSpPr/>
          <p:nvPr/>
        </p:nvSpPr>
        <p:spPr>
          <a:xfrm>
            <a:off x="9904333" y="6309836"/>
            <a:ext cx="262187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Datetime Library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904333" y="6813352"/>
            <a:ext cx="377511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Time-based conversions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5">
                <a:lumMod val="31000"/>
                <a:lumOff val="69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687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Condensed" panose="020B0502040204020203" pitchFamily="34" charset="0"/>
                <a:ea typeface="Petrona Bold" pitchFamily="34" charset="-122"/>
                <a:cs typeface="Petrona Bold" pitchFamily="34" charset="-120"/>
              </a:rPr>
              <a:t>Scientific Calculator</a:t>
            </a:r>
            <a:endParaRPr lang="en-US" sz="4650" dirty="0">
              <a:latin typeface="Bahnschrift Condensed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7944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557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Trigonometry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363885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sin, cos, tan &amp; inverses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621292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982" y="48557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Logarithms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62982" y="536388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log, ln &amp; exponentials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88035"/>
            <a:ext cx="6407944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224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Memory Ops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93062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M+, M−, MR, MC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548" y="6188035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2982" y="64224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Live Evaluation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62982" y="693062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update instantly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745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Condensed" panose="020B0502040204020203" pitchFamily="34" charset="0"/>
                <a:ea typeface="Petrona Bold" pitchFamily="34" charset="-122"/>
                <a:cs typeface="Petrona Bold" pitchFamily="34" charset="-120"/>
              </a:rPr>
              <a:t>Converters Included</a:t>
            </a:r>
            <a:endParaRPr lang="en-US" sz="4650" dirty="0">
              <a:latin typeface="Bahnschrift Condensed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6158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Length &amp; Mass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12396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Meters, feet, kg, lbs and more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235893" y="36158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Temperature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35893" y="412396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Celsius, Fahrenheit, Kelvin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677995" y="36158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Speed &amp; Time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77995" y="412396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km/h, mph, seconds to hours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Date &amp; Numerals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93790" y="629912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Binary, hex, octal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5235893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Volume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5235893" y="629912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Liters, gallons, milliliters</a:t>
            </a:r>
            <a:endParaRPr lang="en-US" sz="175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451B2511-0526-AFA8-46E6-971FA9297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190" y="2917746"/>
            <a:ext cx="566976" cy="566976"/>
          </a:xfrm>
          <a:prstGeom prst="rect">
            <a:avLst/>
          </a:prstGeom>
        </p:spPr>
      </p:pic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6B4D0F96-20C6-F72C-CD39-4F143A93DA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1088" y="2917746"/>
            <a:ext cx="566976" cy="566976"/>
          </a:xfrm>
          <a:prstGeom prst="rect">
            <a:avLst/>
          </a:prstGeom>
        </p:spPr>
      </p:pic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CF7305CD-6476-04D7-4D40-BE2BBB19B0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917746"/>
            <a:ext cx="566976" cy="566976"/>
          </a:xfrm>
          <a:prstGeom prst="rect">
            <a:avLst/>
          </a:prstGeom>
        </p:spPr>
      </p:pic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8C9AB2CF-F63A-42D3-7BB1-445394E72C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6190" y="5102286"/>
            <a:ext cx="566976" cy="566976"/>
          </a:xfrm>
          <a:prstGeom prst="rect">
            <a:avLst/>
          </a:prstGeom>
        </p:spPr>
      </p:pic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7E4178FA-7090-0586-0C87-6D62D7BA3F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1088" y="5102286"/>
            <a:ext cx="566976" cy="5669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6168"/>
            <a:ext cx="5358765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Bahnschrift Condensed" panose="020B0502040204020203" pitchFamily="34" charset="0"/>
                <a:ea typeface="Petrona Bold" pitchFamily="34" charset="-122"/>
                <a:cs typeface="Petrona Bold" pitchFamily="34" charset="-120"/>
              </a:rPr>
              <a:t>Challenges Faced</a:t>
            </a:r>
            <a:endParaRPr lang="en-US" sz="4200" dirty="0">
              <a:latin typeface="Bahnschrift Condensed" panose="020B0502040204020203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61" y="2501979"/>
            <a:ext cx="7473077" cy="417099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02867" y="1928217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71685" y="2025289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0245804" y="1998345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Operator Overwrite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45804" y="2516862"/>
            <a:ext cx="3598307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Consecutive operators corrupted expression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9602867" y="3435053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671685" y="3533477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245804" y="3574971"/>
            <a:ext cx="281154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Page Navigation Errors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45804" y="4093488"/>
            <a:ext cx="359830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 switching caused state loss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02867" y="468144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71685" y="4799826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0245804" y="484131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UI Alignment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245804" y="5359837"/>
            <a:ext cx="359830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Inconsistent grid spacing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9630218" y="598324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71685" y="6066175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245804" y="610766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Input Validation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245804" y="6626185"/>
            <a:ext cx="3598307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Invalid expressions crashed evaluation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013" y="529590"/>
            <a:ext cx="4911685" cy="568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Bahnschrift Condensed" panose="020B0502040204020203" pitchFamily="34" charset="0"/>
                <a:ea typeface="Petrona Bold" pitchFamily="34" charset="-122"/>
                <a:cs typeface="Petrona Bold" pitchFamily="34" charset="-120"/>
              </a:rPr>
              <a:t>Solutions Implemented</a:t>
            </a:r>
            <a:endParaRPr lang="en-US" sz="3550" dirty="0">
              <a:latin typeface="Bahnschrift Condensed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690725" y="4189424"/>
            <a:ext cx="2006181" cy="35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Error Handling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11600" y="6672881"/>
            <a:ext cx="2006181" cy="46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Centered Grid UI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75177" y="4189424"/>
            <a:ext cx="2006180" cy="35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Modular Pages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11600" y="1273203"/>
            <a:ext cx="2006181" cy="70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Operator Replacement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74013" y="7597616"/>
            <a:ext cx="13282374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350" dirty="0"/>
              <a:t>References: https://stackoverflow.com/questions/70799509/python-and-visual-studio-code-pylancereportundefinedvariable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8FB528-7C81-0AFD-F76E-BD71FE1E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99" y="1979224"/>
            <a:ext cx="4911685" cy="46901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100000">
              <a:schemeClr val="accent5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217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endParaRPr lang="en-US" sz="46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09C335-31C1-FE95-931E-273A2FC9B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4627"/>
            <a:ext cx="9292060" cy="5578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254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Inter</vt:lpstr>
      <vt:lpstr>Bahnschrift Condensed</vt:lpstr>
      <vt:lpstr>Petrona Bold</vt:lpstr>
      <vt:lpstr>Times New Roman</vt:lpstr>
      <vt:lpstr>Arial</vt:lpstr>
      <vt:lpstr>Rockwell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Monalisha Das</cp:lastModifiedBy>
  <cp:revision>4</cp:revision>
  <dcterms:created xsi:type="dcterms:W3CDTF">2026-02-20T13:36:49Z</dcterms:created>
  <dcterms:modified xsi:type="dcterms:W3CDTF">2026-02-20T16:23:15Z</dcterms:modified>
</cp:coreProperties>
</file>